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20"/>
  </p:notesMasterIdLst>
  <p:handoutMasterIdLst>
    <p:handoutMasterId r:id="rId21"/>
  </p:handoutMasterIdLst>
  <p:sldIdLst>
    <p:sldId id="385" r:id="rId5"/>
    <p:sldId id="404" r:id="rId6"/>
    <p:sldId id="405" r:id="rId7"/>
    <p:sldId id="406" r:id="rId8"/>
    <p:sldId id="407" r:id="rId9"/>
    <p:sldId id="408" r:id="rId10"/>
    <p:sldId id="409" r:id="rId11"/>
    <p:sldId id="410" r:id="rId12"/>
    <p:sldId id="411" r:id="rId13"/>
    <p:sldId id="412" r:id="rId14"/>
    <p:sldId id="413" r:id="rId15"/>
    <p:sldId id="414" r:id="rId16"/>
    <p:sldId id="416" r:id="rId17"/>
    <p:sldId id="415" r:id="rId18"/>
    <p:sldId id="393" r:id="rId19"/>
  </p:sldIdLst>
  <p:sldSz cx="12188825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2" pos="282">
          <p15:clr>
            <a:srgbClr val="A4A3A4"/>
          </p15:clr>
        </p15:guide>
        <p15:guide id="3" orient="horz" pos="768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 Messina" initials="PC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D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9319" autoAdjust="0"/>
  </p:normalViewPr>
  <p:slideViewPr>
    <p:cSldViewPr snapToGrid="0" showGuides="1">
      <p:cViewPr varScale="1">
        <p:scale>
          <a:sx n="80" d="100"/>
          <a:sy n="80" d="100"/>
        </p:scale>
        <p:origin x="-76" y="-188"/>
      </p:cViewPr>
      <p:guideLst>
        <p:guide orient="horz" pos="768"/>
        <p:guide pos="2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5" d="100"/>
          <a:sy n="55" d="100"/>
        </p:scale>
        <p:origin x="-1472" y="-6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42F42-2CE9-4E35-95C1-410DC08A50B1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E89A-4FDF-4617-8DDF-BE2769EE8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61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82904-F315-4730-8D91-37D99E141A6F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672D7-8E2D-4611-973D-F4591A707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5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65760" y="1903575"/>
            <a:ext cx="6962456" cy="2778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6465" y="6234272"/>
            <a:ext cx="2588698" cy="43083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845" y="6219281"/>
            <a:ext cx="1469261" cy="46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11369809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0602"/>
            <a:ext cx="11375136" cy="8778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553612"/>
            <a:ext cx="5588582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" y="2379194"/>
            <a:ext cx="5588582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5" y="1553612"/>
            <a:ext cx="5531934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5" y="2379194"/>
            <a:ext cx="5531934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-4595" y="4272576"/>
            <a:ext cx="12198096" cy="27432"/>
            <a:chOff x="-9675" y="6830568"/>
            <a:chExt cx="9176303" cy="27432"/>
          </a:xfrm>
        </p:grpSpPr>
        <p:sp>
          <p:nvSpPr>
            <p:cNvPr id="18" name="Rectangle 17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42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411480"/>
            <a:ext cx="11376442" cy="510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760" y="1496066"/>
            <a:ext cx="11376442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6773" y="6076497"/>
            <a:ext cx="2366963" cy="64008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4595" y="6830568"/>
            <a:ext cx="12198096" cy="27432"/>
            <a:chOff x="-9675" y="6830568"/>
            <a:chExt cx="9176303" cy="2743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Rectangle 6"/>
          <p:cNvSpPr>
            <a:spLocks noChangeArrowheads="1"/>
          </p:cNvSpPr>
          <p:nvPr userDrawn="1"/>
        </p:nvSpPr>
        <p:spPr bwMode="auto">
          <a:xfrm flipH="1">
            <a:off x="16337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256"/>
          <p:cNvSpPr txBox="1">
            <a:spLocks noChangeArrowheads="1"/>
          </p:cNvSpPr>
          <p:nvPr userDrawn="1"/>
        </p:nvSpPr>
        <p:spPr>
          <a:xfrm>
            <a:off x="363829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Exascale</a:t>
            </a:r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Computing Project</a:t>
            </a:r>
          </a:p>
        </p:txBody>
      </p:sp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37" r:id="rId2"/>
    <p:sldLayoutId id="2147483939" r:id="rId3"/>
    <p:sldLayoutId id="2147483940" r:id="rId4"/>
    <p:sldLayoutId id="2147483950" r:id="rId5"/>
    <p:sldLayoutId id="2147483941" r:id="rId6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12" Type="http://schemas.openxmlformats.org/officeDocument/2006/relationships/image" Target="../media/image15.png"/><Relationship Id="rId2" Type="http://schemas.openxmlformats.org/officeDocument/2006/relationships/image" Target="../media/image5.tiff"/><Relationship Id="rId16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11" Type="http://schemas.openxmlformats.org/officeDocument/2006/relationships/image" Target="../media/image14.png"/><Relationship Id="rId5" Type="http://schemas.openxmlformats.org/officeDocument/2006/relationships/image" Target="../media/image8.tiff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tiff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5760" y="411481"/>
            <a:ext cx="9348608" cy="929485"/>
          </a:xfrm>
        </p:spPr>
        <p:txBody>
          <a:bodyPr/>
          <a:lstStyle/>
          <a:p>
            <a:r>
              <a:rPr lang="en-US" dirty="0"/>
              <a:t>CANDLE Tutorial: </a:t>
            </a:r>
            <a:r>
              <a:rPr lang="en-US" dirty="0" smtClean="0"/>
              <a:t>Workflow Technologies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ECP Annual Meeting, Houston, TX</a:t>
            </a:r>
            <a:r>
              <a:rPr lang="en-US"/>
              <a:t/>
            </a:r>
            <a:br>
              <a:rPr lang="en-US"/>
            </a:br>
            <a:r>
              <a:rPr lang="en-US" smtClean="0"/>
              <a:t>February 4, 2020</a:t>
            </a:r>
            <a:endParaRPr lang="en-US" dirty="0"/>
          </a:p>
          <a:p>
            <a:pPr>
              <a:spcBef>
                <a:spcPts val="1800"/>
              </a:spcBef>
            </a:pPr>
            <a:endParaRPr lang="en-US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 smtClean="0"/>
              <a:t>Justin M Wozniak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Data Science &amp; Learning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Argonne National Laboratory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woz@anl.gov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718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smtClean="0"/>
              <a:t>Data analysis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5267406" cy="4047778"/>
          </a:xfrm>
        </p:spPr>
        <p:txBody>
          <a:bodyPr/>
          <a:lstStyle/>
          <a:p>
            <a:r>
              <a:rPr lang="en-US" sz="2000" dirty="0"/>
              <a:t>Split up the training data into subsets, iteratively train on most remaining subsets.  </a:t>
            </a:r>
          </a:p>
          <a:p>
            <a:r>
              <a:rPr lang="en-US" sz="2000" dirty="0"/>
              <a:t>Weight sharing from one subset to the next (incremental learning)</a:t>
            </a:r>
          </a:p>
          <a:p>
            <a:r>
              <a:rPr lang="en-US" sz="2000" dirty="0"/>
              <a:t>Allows for investigations into data quality and learning patterns</a:t>
            </a:r>
          </a:p>
          <a:p>
            <a:r>
              <a:rPr lang="en-US" sz="2000" dirty="0"/>
              <a:t>Could also boost performance by preventing overloading data ingest limits</a:t>
            </a:r>
          </a:p>
          <a:p>
            <a:r>
              <a:rPr lang="en-US" sz="2000" dirty="0"/>
              <a:t>Recursive calls define the datasets for train</a:t>
            </a:r>
          </a:p>
          <a:p>
            <a:r>
              <a:rPr lang="en-US" sz="2000" dirty="0"/>
              <a:t>Runs at large scale on Summit, ramp-up/down</a:t>
            </a:r>
          </a:p>
          <a:p>
            <a:endParaRPr lang="en-US" sz="2000" dirty="0"/>
          </a:p>
        </p:txBody>
      </p:sp>
      <p:pic>
        <p:nvPicPr>
          <p:cNvPr id="4" name="Picture 3" descr="C:\cygwin\home\wozniak\mcs\reports\2019\CODAR\Milestone 13 - C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383" y="1044010"/>
            <a:ext cx="5105883" cy="1870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633167" y="3225836"/>
            <a:ext cx="655565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N,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S, string this,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void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block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void parent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(this, stage, block,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(stage &lt; S)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[1:N]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(N, S, this+"."+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stage+1, parent,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db_file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runtype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(string 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void block)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make_json_fragment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(node, stage);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"{\"node\": \"%s\", %s}" % (node,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block =&gt;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node);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6" name="Picture 3" descr="C:\cygwin\home\wozniak\mcs\reports\2019\CODAR\pl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254" y="4084324"/>
            <a:ext cx="4944364" cy="211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90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data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39"/>
            <a:ext cx="6650337" cy="5130159"/>
          </a:xfrm>
        </p:spPr>
        <p:txBody>
          <a:bodyPr/>
          <a:lstStyle/>
          <a:p>
            <a:r>
              <a:rPr lang="en-US" sz="2000" b="1" dirty="0"/>
              <a:t>CANDLE </a:t>
            </a:r>
            <a:r>
              <a:rPr lang="en-US" sz="2000" dirty="0"/>
              <a:t>workflows produce a great number of medium-sized ML models</a:t>
            </a:r>
          </a:p>
          <a:p>
            <a:r>
              <a:rPr lang="en-US" sz="2000" b="1" dirty="0"/>
              <a:t>Goal:</a:t>
            </a:r>
            <a:r>
              <a:rPr lang="en-US" sz="2000" dirty="0"/>
              <a:t> Cache these on compute node storage for </a:t>
            </a:r>
            <a:r>
              <a:rPr lang="en-US" sz="2000" i="1" dirty="0"/>
              <a:t>possible</a:t>
            </a:r>
            <a:r>
              <a:rPr lang="en-US" sz="2000" dirty="0"/>
              <a:t> later use</a:t>
            </a:r>
          </a:p>
          <a:p>
            <a:r>
              <a:rPr lang="en-US" sz="2000" dirty="0"/>
              <a:t>Need to flush to global FS before end of run, but many models will be discarded</a:t>
            </a:r>
          </a:p>
          <a:p>
            <a:r>
              <a:rPr lang="en-US" sz="2000" b="1" dirty="0"/>
              <a:t>Accomplishment:</a:t>
            </a:r>
            <a:r>
              <a:rPr lang="en-US" sz="2000" dirty="0"/>
              <a:t> Integrated Swift/T workflow system used in CANDLE with DataSpaces client</a:t>
            </a:r>
          </a:p>
          <a:p>
            <a:r>
              <a:rPr lang="en-US" sz="2000" dirty="0"/>
              <a:t>Accelerate CANDLE workflow performance, enable novel </a:t>
            </a:r>
            <a:r>
              <a:rPr lang="en-US" sz="2000" dirty="0"/>
              <a:t>training strategies (parameter sharing</a:t>
            </a:r>
            <a:r>
              <a:rPr lang="en-US" sz="2000" dirty="0" smtClean="0"/>
              <a:t>)</a:t>
            </a:r>
          </a:p>
          <a:p>
            <a:endParaRPr lang="en-US" sz="2000" dirty="0"/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Wozniak et al.  Scaling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deep learning for cancer with advanced workflow storage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integration.  Proc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MLHPC @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 2018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2" descr="C:\cygwin\home\wozniak\collab\CANDLE-Papers\2017\AMD\CANDLE-3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585" y="4429128"/>
            <a:ext cx="1735471" cy="150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cygwin\home\wozniak\mcs\pubs\materials\CODAR-img\COD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212" y="4429128"/>
            <a:ext cx="1689918" cy="14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7629232" y="915312"/>
            <a:ext cx="3964898" cy="118422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Swift/T training workflow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47379" y="1427477"/>
            <a:ext cx="1578963" cy="94438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br>
              <a:rPr lang="en-US" sz="1400" dirty="0" smtClean="0">
                <a:solidFill>
                  <a:srgbClr val="000000"/>
                </a:solidFill>
              </a:rPr>
            </a:br>
            <a:r>
              <a:rPr lang="en-US" sz="1400" dirty="0" smtClean="0">
                <a:solidFill>
                  <a:srgbClr val="000000"/>
                </a:solidFill>
              </a:rPr>
              <a:t>benchmark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876093" y="2099533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554943" y="1427477"/>
            <a:ext cx="1578963" cy="67455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9675745" y="1952129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224727" y="1591491"/>
            <a:ext cx="294619" cy="2107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TextBox 11"/>
          <p:cNvSpPr txBox="1"/>
          <p:nvPr/>
        </p:nvSpPr>
        <p:spPr>
          <a:xfrm>
            <a:off x="11176009" y="1449787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…</a:t>
            </a:r>
            <a:endParaRPr lang="en-US" sz="1400" b="1" dirty="0"/>
          </a:p>
        </p:txBody>
      </p:sp>
      <p:sp>
        <p:nvSpPr>
          <p:cNvPr id="13" name="Flowchart: Magnetic Disk 12"/>
          <p:cNvSpPr/>
          <p:nvPr/>
        </p:nvSpPr>
        <p:spPr>
          <a:xfrm>
            <a:off x="7629232" y="3658509"/>
            <a:ext cx="3964898" cy="612648"/>
          </a:xfrm>
          <a:prstGeom prst="flowChartMagneticDisk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Parallel FS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629232" y="3047660"/>
            <a:ext cx="3964898" cy="472191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DataSpaces Services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7947775" y="2736615"/>
            <a:ext cx="2226039" cy="434715"/>
          </a:xfrm>
          <a:prstGeom prst="flowChartDocumen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Good NN model</a:t>
            </a:r>
          </a:p>
        </p:txBody>
      </p:sp>
      <p:cxnSp>
        <p:nvCxnSpPr>
          <p:cNvPr id="16" name="Elbow Connector 15"/>
          <p:cNvCxnSpPr>
            <a:stCxn id="8" idx="2"/>
            <a:endCxn id="15" idx="0"/>
          </p:cNvCxnSpPr>
          <p:nvPr/>
        </p:nvCxnSpPr>
        <p:spPr>
          <a:xfrm rot="16200000" flipH="1">
            <a:off x="8739517" y="2415335"/>
            <a:ext cx="247337" cy="395220"/>
          </a:xfrm>
          <a:prstGeom prst="bentConnector3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5" idx="3"/>
            <a:endCxn id="10" idx="2"/>
          </p:cNvCxnSpPr>
          <p:nvPr/>
        </p:nvCxnSpPr>
        <p:spPr>
          <a:xfrm flipV="1">
            <a:off x="10173814" y="2341874"/>
            <a:ext cx="291413" cy="612099"/>
          </a:xfrm>
          <a:prstGeom prst="bentConnector2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840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in exascale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Enable </a:t>
            </a:r>
            <a:r>
              <a:rPr lang="en-US" sz="2000" dirty="0" smtClean="0"/>
              <a:t>learning studies via </a:t>
            </a:r>
            <a:r>
              <a:rPr lang="en-US" sz="2000" dirty="0"/>
              <a:t>massive parallelism for new </a:t>
            </a:r>
            <a:r>
              <a:rPr lang="en-US" sz="2000" dirty="0" smtClean="0"/>
              <a:t>workflows</a:t>
            </a:r>
            <a:endParaRPr lang="en-US" sz="2000" dirty="0"/>
          </a:p>
          <a:p>
            <a:r>
              <a:rPr lang="en-US" sz="2000" dirty="0"/>
              <a:t>Quickly scale new methods from Python notebooks to </a:t>
            </a:r>
            <a:r>
              <a:rPr lang="en-US" sz="2000" dirty="0" smtClean="0"/>
              <a:t>supercomputers</a:t>
            </a:r>
            <a:endParaRPr lang="en-US" sz="2000" dirty="0"/>
          </a:p>
          <a:p>
            <a:r>
              <a:rPr lang="en-US" sz="2000" dirty="0"/>
              <a:t>Support quick ‘what if’ scenario evaluation for a range of </a:t>
            </a:r>
            <a:r>
              <a:rPr lang="en-US" sz="2000" dirty="0" smtClean="0"/>
              <a:t>questions</a:t>
            </a:r>
          </a:p>
          <a:p>
            <a:r>
              <a:rPr lang="en-US" sz="2000" dirty="0" smtClean="0"/>
              <a:t>Integrate with parallel learning modules , parallel simulations, and programming models (Legion)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ounded Rectangle 3"/>
          <p:cNvSpPr/>
          <p:nvPr/>
        </p:nvSpPr>
        <p:spPr>
          <a:xfrm>
            <a:off x="2080719" y="3443651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ApplicationModels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533557" y="3443650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Workflows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82621" y="3443651"/>
            <a:ext cx="2367119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Reproducible,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Rapid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Science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6305" y="4046447"/>
            <a:ext cx="4972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en-US" sz="4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6771671" y="4211724"/>
            <a:ext cx="660693" cy="32725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026" name="Picture 2" descr="C:\Users\wozniak\Desktop\logo.graff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810" y="5535613"/>
            <a:ext cx="1760538" cy="122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4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Thanks to the organizers</a:t>
            </a:r>
          </a:p>
          <a:p>
            <a:endParaRPr lang="en-US" dirty="0"/>
          </a:p>
          <a:p>
            <a:r>
              <a:rPr lang="en-US" dirty="0"/>
              <a:t>Code and guides:</a:t>
            </a:r>
          </a:p>
          <a:p>
            <a:pPr lvl="1"/>
            <a:r>
              <a:rPr lang="en-US" dirty="0"/>
              <a:t>CANDLE GitHub: https://github.com/ECP-CANDLE</a:t>
            </a:r>
          </a:p>
          <a:p>
            <a:pPr lvl="1"/>
            <a:r>
              <a:rPr lang="en-US" dirty="0"/>
              <a:t>Swift/T Home: http://swift-lang.org/Swift-T</a:t>
            </a:r>
          </a:p>
          <a:p>
            <a:pPr lvl="1"/>
            <a:r>
              <a:rPr lang="en-US" dirty="0"/>
              <a:t>EMEWS Tutorial: http://www.mcs.anl.gov/~emews/tutorial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0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44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Acknowledgments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01357" y="1186533"/>
            <a:ext cx="10178845" cy="1718856"/>
          </a:xfrm>
        </p:spPr>
        <p:txBody>
          <a:bodyPr/>
          <a:lstStyle/>
          <a:p>
            <a:r>
              <a:rPr lang="en-US" i="1" dirty="0"/>
              <a:t>This research was supported by the </a:t>
            </a:r>
            <a:r>
              <a:rPr lang="en-US" i="1" dirty="0" err="1"/>
              <a:t>Exascale</a:t>
            </a:r>
            <a:r>
              <a:rPr lang="en-US" i="1" dirty="0"/>
              <a:t> Computing Project (ECP), Project Number: 17-SC-20-SC, a collaborative effort of two DOE organizations - the Office of Science and the National Nuclear Security Administration, responsible for the planning and preparation of a capable </a:t>
            </a:r>
            <a:r>
              <a:rPr lang="en-US" i="1" dirty="0" err="1"/>
              <a:t>exascale</a:t>
            </a:r>
            <a:r>
              <a:rPr lang="en-US" i="1" dirty="0"/>
              <a:t> ecosystem, including software, applications, hardware, advanced system engineering and early testbed platforms, to support the nation's </a:t>
            </a:r>
            <a:r>
              <a:rPr lang="en-US" i="1" dirty="0" err="1"/>
              <a:t>exascale</a:t>
            </a:r>
            <a:r>
              <a:rPr lang="en-US" i="1" dirty="0"/>
              <a:t> computing imperative.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112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E33EF4-7CD6-D546-972C-5F24984D6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9DDA83B-D33A-1340-A2A9-75273506F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environment</a:t>
            </a:r>
          </a:p>
          <a:p>
            <a:r>
              <a:rPr lang="en-GB" dirty="0" smtClean="0"/>
              <a:t>Application </a:t>
            </a:r>
            <a:r>
              <a:rPr lang="en-GB" dirty="0"/>
              <a:t>cases </a:t>
            </a:r>
          </a:p>
          <a:p>
            <a:r>
              <a:rPr lang="en-GB" dirty="0" smtClean="0"/>
              <a:t>Workflow </a:t>
            </a:r>
            <a:r>
              <a:rPr lang="en-GB" dirty="0"/>
              <a:t>technologies</a:t>
            </a:r>
          </a:p>
          <a:p>
            <a:r>
              <a:rPr lang="en-GB" dirty="0" smtClean="0"/>
              <a:t>Performance </a:t>
            </a:r>
            <a:r>
              <a:rPr lang="en-GB" dirty="0"/>
              <a:t>results</a:t>
            </a:r>
          </a:p>
          <a:p>
            <a:r>
              <a:rPr lang="en-US" dirty="0" smtClean="0"/>
              <a:t>Next </a:t>
            </a:r>
            <a:r>
              <a:rPr lang="en-US" dirty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014811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/>
          <a:lstStyle/>
          <a:p>
            <a:r>
              <a:rPr lang="en-US" dirty="0"/>
              <a:t>Deep learning on </a:t>
            </a:r>
            <a:r>
              <a:rPr lang="en-US" dirty="0" smtClean="0"/>
              <a:t>supercomputers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004935"/>
            <a:ext cx="7755198" cy="4518583"/>
          </a:xfrm>
        </p:spPr>
        <p:txBody>
          <a:bodyPr/>
          <a:lstStyle/>
          <a:p>
            <a:r>
              <a:rPr lang="en-US" dirty="0"/>
              <a:t>Steep learning curve with myriad technologies</a:t>
            </a:r>
          </a:p>
          <a:p>
            <a:endParaRPr lang="en-US" dirty="0"/>
          </a:p>
        </p:txBody>
      </p:sp>
      <p:sp>
        <p:nvSpPr>
          <p:cNvPr id="6" name="Slide Number Placeholder 4"/>
          <p:cNvSpPr txBox="1">
            <a:spLocks/>
          </p:cNvSpPr>
          <p:nvPr/>
        </p:nvSpPr>
        <p:spPr>
          <a:xfrm>
            <a:off x="4536889" y="6230449"/>
            <a:ext cx="457200" cy="18288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0BCC7D19-1796-9C43-8247-9EBA7F6C4729}"/>
              </a:ext>
            </a:extLst>
          </p:cNvPr>
          <p:cNvSpPr txBox="1">
            <a:spLocks/>
          </p:cNvSpPr>
          <p:nvPr/>
        </p:nvSpPr>
        <p:spPr>
          <a:xfrm>
            <a:off x="599060" y="1546722"/>
            <a:ext cx="8077505" cy="4800600"/>
          </a:xfrm>
          <a:prstGeom prst="rect">
            <a:avLst/>
          </a:prstGeom>
        </p:spPr>
        <p:txBody>
          <a:bodyPr/>
          <a:lstStyle>
            <a:lvl1pPr marL="173038" indent="-173038" algn="l" defTabSz="457200" rtl="0" eaLnBrk="1" latinLnBrk="0" hangingPunct="1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sz="1800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0700" indent="-236538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3275" indent="-187325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7438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»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Workflow manager (Swift/T, EMEWS) ; Scheduler ;   Scripting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Deep learning (Keras, TensorFlow, Horovod)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Optimization algorithms (R, Python)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MPI implementation (MVAPICH, Open </a:t>
            </a:r>
            <a:r>
              <a:rPr lang="en-US" dirty="0"/>
              <a:t>MPI</a:t>
            </a:r>
            <a:r>
              <a:rPr lang="en-US" dirty="0" smtClean="0"/>
              <a:t>) – or other communication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9B30AE5-1474-B04F-8687-CE547BCDA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822" y="3476269"/>
            <a:ext cx="676039" cy="664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99D844E4-5A3C-6B44-BDF8-83CEBD60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902" y="3476269"/>
            <a:ext cx="779775" cy="6645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D3AAAA3B-84C6-944B-9A10-03921EFC4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019" y="4693456"/>
            <a:ext cx="749820" cy="5811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1F9C2A78-EE08-A346-8012-FDD8A6F01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4323" y="4693456"/>
            <a:ext cx="2124919" cy="7153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C8D987C2-24A5-8242-93B8-8B4707BF8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1193" y="5912150"/>
            <a:ext cx="1000934" cy="7692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54581249-537F-C54E-B87B-F3C08C6334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1565" y="5821291"/>
            <a:ext cx="902569" cy="8423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3565657C-E204-FF40-9B5C-1AC1C551E0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074" y="1957025"/>
            <a:ext cx="1268590" cy="681867"/>
          </a:xfrm>
          <a:prstGeom prst="rect">
            <a:avLst/>
          </a:prstGeom>
        </p:spPr>
      </p:pic>
      <p:pic>
        <p:nvPicPr>
          <p:cNvPr id="15" name="Picture 2" descr="C:\cygwin\home\wozniak\mcs\pubs\materials\Swift-T-logo\Swift-T-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186" y="1957025"/>
            <a:ext cx="1486656" cy="77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2" descr="Image result for slurm logo"/>
          <p:cNvSpPr>
            <a:spLocks noChangeAspect="1" noChangeArrowheads="1"/>
          </p:cNvSpPr>
          <p:nvPr/>
        </p:nvSpPr>
        <p:spPr bwMode="auto">
          <a:xfrm>
            <a:off x="2447113" y="-29686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Picture 7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5889" y="1890968"/>
            <a:ext cx="917461" cy="839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1" descr="https://bashlogo.com/img/logo/png/full_colored_dark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9590" y="1890968"/>
            <a:ext cx="1585062" cy="68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048" y="3407713"/>
            <a:ext cx="801692" cy="80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19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014" y="5895623"/>
            <a:ext cx="1613991" cy="693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2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72" y="4733075"/>
            <a:ext cx="1512778" cy="599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4" descr="https://github.com/mlr-org/mlr/raw/master/man/figures/logo_navbar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066" y="4638225"/>
            <a:ext cx="1143000" cy="60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10191982" y="5581973"/>
            <a:ext cx="851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etc. …</a:t>
            </a:r>
            <a:endParaRPr lang="en-US" dirty="0"/>
          </a:p>
        </p:txBody>
      </p:sp>
      <p:pic>
        <p:nvPicPr>
          <p:cNvPr id="1026" name="Picture 2" descr="Image result for ibm lsf logo&quot;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8573" y="1890968"/>
            <a:ext cx="2117342" cy="1498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063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CANDLE/Supervisor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prstClr val="black"/>
                </a:solidFill>
              </a:rPr>
              <a:t>Develop an exascale deep learning environment for cancer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Building </a:t>
            </a:r>
            <a:r>
              <a:rPr lang="en-US" sz="2000" dirty="0">
                <a:solidFill>
                  <a:prstClr val="black"/>
                </a:solidFill>
              </a:rPr>
              <a:t>on open source deep learning frameworks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Optimization </a:t>
            </a:r>
            <a:r>
              <a:rPr lang="en-US" sz="2000" dirty="0">
                <a:solidFill>
                  <a:prstClr val="black"/>
                </a:solidFill>
              </a:rPr>
              <a:t>for CORAL and exascale platforms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Support </a:t>
            </a:r>
            <a:r>
              <a:rPr lang="en-US" sz="2000" dirty="0">
                <a:solidFill>
                  <a:prstClr val="black"/>
                </a:solidFill>
              </a:rPr>
              <a:t>all three </a:t>
            </a:r>
            <a:r>
              <a:rPr lang="en-US" sz="2000" dirty="0" smtClean="0">
                <a:solidFill>
                  <a:prstClr val="black"/>
                </a:solidFill>
              </a:rPr>
              <a:t>Pilot </a:t>
            </a:r>
            <a:r>
              <a:rPr lang="en-US" sz="2000" dirty="0">
                <a:solidFill>
                  <a:prstClr val="black"/>
                </a:solidFill>
              </a:rPr>
              <a:t>project needs for deep learning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Collaborate </a:t>
            </a:r>
            <a:r>
              <a:rPr lang="en-US" sz="2000" dirty="0">
                <a:solidFill>
                  <a:prstClr val="black"/>
                </a:solidFill>
              </a:rPr>
              <a:t>with DOE computing centers, HPC vendors and ECP co-design and software technology projects </a:t>
            </a:r>
          </a:p>
          <a:p>
            <a:r>
              <a:rPr lang="en-US" sz="2000" dirty="0" smtClean="0"/>
              <a:t>Mission </a:t>
            </a:r>
            <a:r>
              <a:rPr lang="en-US" sz="2000" dirty="0"/>
              <a:t>statement: Enable the most challenging deep learning problems in cancer research to run on the most capable supercomputers in the DOE</a:t>
            </a:r>
          </a:p>
          <a:p>
            <a:r>
              <a:rPr lang="en-US" sz="2000" dirty="0" smtClean="0"/>
              <a:t>Provide </a:t>
            </a:r>
            <a:r>
              <a:rPr lang="en-US" sz="2000" dirty="0"/>
              <a:t>a path forward for machine learning applications at the largest scale…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7388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CANDLE/Supervisor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11369809" cy="4762690"/>
          </a:xfrm>
        </p:spPr>
        <p:txBody>
          <a:bodyPr/>
          <a:lstStyle/>
          <a:p>
            <a:r>
              <a:rPr lang="en-US" sz="2000" dirty="0"/>
              <a:t>CANDLE/Supervisor consists of several high-level workflows:</a:t>
            </a:r>
          </a:p>
          <a:p>
            <a:pPr lvl="1"/>
            <a:r>
              <a:rPr lang="en-US" sz="2000" dirty="0"/>
              <a:t>Capable of modifying/controlling application parameters dynamically as the workflow progresses and training runs complete</a:t>
            </a:r>
          </a:p>
          <a:p>
            <a:pPr lvl="1"/>
            <a:r>
              <a:rPr lang="en-US" sz="2000" dirty="0"/>
              <a:t>Distribute work across large computing infrastructure, manage progress</a:t>
            </a:r>
          </a:p>
          <a:p>
            <a:r>
              <a:rPr lang="en-US" sz="2000" dirty="0"/>
              <a:t>Underlying applications are Python programs that use </a:t>
            </a:r>
            <a:r>
              <a:rPr lang="en-US" sz="2000" dirty="0" smtClean="0"/>
              <a:t>Keras/TensorFlow</a:t>
            </a:r>
            <a:endParaRPr lang="en-US" sz="2000" dirty="0"/>
          </a:p>
          <a:p>
            <a:r>
              <a:rPr lang="en-US" sz="2000" dirty="0"/>
              <a:t>“User code” shown in </a:t>
            </a:r>
            <a:r>
              <a:rPr lang="en-US" sz="2000" dirty="0" smtClean="0"/>
              <a:t>blue</a:t>
            </a:r>
          </a:p>
          <a:p>
            <a:endParaRPr lang="en-US" sz="2000" dirty="0"/>
          </a:p>
          <a:p>
            <a:r>
              <a:rPr lang="en-US" sz="2000" dirty="0" smtClean="0"/>
              <a:t>“Provided tools” </a:t>
            </a:r>
            <a:r>
              <a:rPr lang="en-US" sz="2000" dirty="0"/>
              <a:t>shown in </a:t>
            </a:r>
            <a:r>
              <a:rPr lang="en-US" sz="2000" dirty="0" smtClean="0"/>
              <a:t>white</a:t>
            </a:r>
          </a:p>
          <a:p>
            <a:endParaRPr lang="en-US" sz="2000" dirty="0"/>
          </a:p>
          <a:p>
            <a:r>
              <a:rPr lang="en-US" sz="2000" dirty="0"/>
              <a:t>New studies would be </a:t>
            </a:r>
            <a:r>
              <a:rPr lang="en-US" sz="2000" dirty="0" smtClean="0"/>
              <a:t>developed </a:t>
            </a:r>
            <a:r>
              <a:rPr lang="en-US" sz="2000" dirty="0"/>
              <a:t>by </a:t>
            </a:r>
            <a:br>
              <a:rPr lang="en-US" sz="2000" dirty="0"/>
            </a:br>
            <a:r>
              <a:rPr lang="en-US" sz="2000" dirty="0"/>
              <a:t>modifying the </a:t>
            </a:r>
            <a:r>
              <a:rPr lang="en-US" sz="2000" dirty="0" smtClean="0"/>
              <a:t>blue </a:t>
            </a:r>
            <a:r>
              <a:rPr lang="en-US" sz="2000" dirty="0" smtClean="0"/>
              <a:t>sections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Wozniak et al.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CANDLE/Supervisor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A workflow framework for machine learning applied to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cancer research. BMC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Bioinformatics 19(18),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2018.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2000" dirty="0"/>
          </a:p>
        </p:txBody>
      </p:sp>
      <p:pic>
        <p:nvPicPr>
          <p:cNvPr id="1026" name="Picture 2" descr="C:\cygwin\home\wozniak\collab\CANDLE-Tutorials\2020\ECP\slides\Block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928" y="3507295"/>
            <a:ext cx="5158486" cy="2345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16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CANDLE/Supervisor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6564879" cy="4047778"/>
          </a:xfrm>
        </p:spPr>
        <p:txBody>
          <a:bodyPr/>
          <a:lstStyle/>
          <a:p>
            <a:r>
              <a:rPr lang="en-US" sz="2000" dirty="0"/>
              <a:t>Runs start with a test script</a:t>
            </a:r>
          </a:p>
          <a:p>
            <a:r>
              <a:rPr lang="en-US" sz="2000" dirty="0"/>
              <a:t>CFG scripts </a:t>
            </a:r>
            <a:r>
              <a:rPr lang="en-US" sz="2000" dirty="0" smtClean="0"/>
              <a:t>contain settings </a:t>
            </a:r>
            <a:r>
              <a:rPr lang="en-US" sz="2000" dirty="0"/>
              <a:t>for a system</a:t>
            </a:r>
            <a:br>
              <a:rPr lang="en-US" sz="2000" dirty="0"/>
            </a:br>
            <a:r>
              <a:rPr lang="en-US" sz="2000" dirty="0"/>
              <a:t>or parameters for a </a:t>
            </a:r>
            <a:r>
              <a:rPr lang="en-US" sz="2000" dirty="0" smtClean="0"/>
              <a:t>given </a:t>
            </a:r>
            <a:r>
              <a:rPr lang="en-US" sz="2000" dirty="0"/>
              <a:t>study </a:t>
            </a:r>
            <a:br>
              <a:rPr lang="en-US" sz="2000" dirty="0"/>
            </a:br>
            <a:r>
              <a:rPr lang="en-US" sz="2000" dirty="0"/>
              <a:t>(e.g., search space)</a:t>
            </a:r>
          </a:p>
          <a:p>
            <a:r>
              <a:rPr lang="en-US" sz="2000" dirty="0"/>
              <a:t>Reusable site settings</a:t>
            </a:r>
          </a:p>
          <a:p>
            <a:r>
              <a:rPr lang="en-US" sz="2000" dirty="0"/>
              <a:t>The workflow </a:t>
            </a:r>
            <a:r>
              <a:rPr lang="en-US" sz="2000" dirty="0" smtClean="0"/>
              <a:t>shell script </a:t>
            </a:r>
            <a:r>
              <a:rPr lang="en-US" sz="2000" dirty="0"/>
              <a:t>sets up the run</a:t>
            </a:r>
          </a:p>
          <a:p>
            <a:r>
              <a:rPr lang="en-US" sz="2000" dirty="0"/>
              <a:t>Swift/T launches and </a:t>
            </a:r>
            <a:r>
              <a:rPr lang="en-US" sz="2000" dirty="0" smtClean="0"/>
              <a:t>manages </a:t>
            </a:r>
            <a:r>
              <a:rPr lang="en-US" sz="2000" dirty="0"/>
              <a:t>the workflow</a:t>
            </a:r>
          </a:p>
          <a:p>
            <a:r>
              <a:rPr lang="en-US" sz="2000" dirty="0"/>
              <a:t>Reusable Model </a:t>
            </a:r>
            <a:r>
              <a:rPr lang="en-US" sz="2000" dirty="0" smtClean="0"/>
              <a:t>scripts set </a:t>
            </a:r>
            <a:r>
              <a:rPr lang="en-US" sz="2000" dirty="0"/>
              <a:t>up each app run</a:t>
            </a:r>
          </a:p>
          <a:p>
            <a:r>
              <a:rPr lang="en-US" sz="2000" dirty="0"/>
              <a:t>The DL app uses </a:t>
            </a:r>
            <a:r>
              <a:rPr lang="en-US" sz="2000" dirty="0" smtClean="0"/>
              <a:t>Keras/TF </a:t>
            </a:r>
            <a:r>
              <a:rPr lang="en-US" sz="2000" dirty="0"/>
              <a:t>plus CANDLE </a:t>
            </a:r>
            <a:br>
              <a:rPr lang="en-US" sz="2000" dirty="0"/>
            </a:br>
            <a:r>
              <a:rPr lang="en-US" sz="2000" dirty="0"/>
              <a:t>Python </a:t>
            </a:r>
            <a:r>
              <a:rPr lang="en-US" sz="2000" dirty="0" smtClean="0"/>
              <a:t>libraries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1026" name="Picture 2" descr="C:\cygwin\home\wozniak\collab\CANDLE-Tutorials\2020\ECP\slides\C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598" y="1578957"/>
            <a:ext cx="60325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2988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C:\cygwin\home\wozniak\collab\papers\candle\2019\CompBioMed\slides\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102" y="4238714"/>
            <a:ext cx="5021632" cy="251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smtClean="0"/>
              <a:t>Robustness </a:t>
            </a:r>
            <a:r>
              <a:rPr lang="en-US" dirty="0"/>
              <a:t>under noise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39"/>
            <a:ext cx="6214501" cy="4757233"/>
          </a:xfrm>
        </p:spPr>
        <p:txBody>
          <a:bodyPr/>
          <a:lstStyle/>
          <a:p>
            <a:r>
              <a:rPr lang="en-US" sz="2000" dirty="0"/>
              <a:t>Simple parameter sweep- measure impact of bad data injection into NT3 model</a:t>
            </a:r>
          </a:p>
          <a:p>
            <a:r>
              <a:rPr lang="en-US" sz="2000" dirty="0"/>
              <a:t>Workflow script loops over range of noise levels and trials </a:t>
            </a:r>
          </a:p>
          <a:p>
            <a:r>
              <a:rPr lang="en-US" sz="2000" dirty="0"/>
              <a:t>Parallel loops expose all work to the system concurrently</a:t>
            </a:r>
          </a:p>
          <a:p>
            <a:r>
              <a:rPr lang="en-US" sz="2000" dirty="0"/>
              <a:t>JSON fragment is assembled with CANDLE hyperparameters </a:t>
            </a:r>
          </a:p>
          <a:p>
            <a:r>
              <a:rPr lang="en-US" sz="2000" dirty="0"/>
              <a:t>CANDLE </a:t>
            </a:r>
            <a:r>
              <a:rPr lang="en-US" sz="2000" b="1" dirty="0" err="1"/>
              <a:t>obj</a:t>
            </a:r>
            <a:r>
              <a:rPr lang="en-US" sz="2000" b="1" dirty="0"/>
              <a:t>() </a:t>
            </a:r>
            <a:r>
              <a:rPr lang="en-US" sz="2000" dirty="0"/>
              <a:t>function invokes the model scripts to run NT3</a:t>
            </a:r>
          </a:p>
          <a:p>
            <a:r>
              <a:rPr lang="en-US" sz="2000" dirty="0"/>
              <a:t>Resulting validation accuracy is simply printed to the </a:t>
            </a:r>
            <a:r>
              <a:rPr lang="en-US" sz="2000" dirty="0" smtClean="0"/>
              <a:t>screen</a:t>
            </a:r>
          </a:p>
          <a:p>
            <a:r>
              <a:rPr lang="en-US" sz="2000" dirty="0" smtClean="0"/>
              <a:t>This will be a topic for the hands-on session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6746904" y="1218806"/>
            <a:ext cx="526848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float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[0:num_noises];</a:t>
            </a: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trials[]      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[0:num_trials-1];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level,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trial, j in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trials  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"%02i-%02i" %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"{\"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\":%f}"%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level *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noise_step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result = 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printf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("result %s : noise %0.3f : %s",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result);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7341704" y="5586642"/>
            <a:ext cx="609282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All runs on ALCF </a:t>
            </a:r>
            <a:r>
              <a:rPr lang="en-US" i="1" dirty="0"/>
              <a:t>Theta,</a:t>
            </a:r>
            <a:br>
              <a:rPr lang="en-US" i="1" dirty="0"/>
            </a:br>
            <a:r>
              <a:rPr lang="en-US" dirty="0"/>
              <a:t>4,392-node Xeon Phi system</a:t>
            </a:r>
          </a:p>
        </p:txBody>
      </p:sp>
    </p:spTree>
    <p:extLst>
      <p:ext uri="{BB962C8B-B14F-4D97-AF65-F5344CB8AC3E}">
        <p14:creationId xmlns:p14="http://schemas.microsoft.com/office/powerpoint/2010/main" val="359665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Hyperparameter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6120497" cy="4047778"/>
          </a:xfrm>
        </p:spPr>
        <p:txBody>
          <a:bodyPr/>
          <a:lstStyle/>
          <a:p>
            <a:r>
              <a:rPr lang="en-US" sz="2000" dirty="0"/>
              <a:t>Search for the best combination of hyperparameters for a given DL app- neuron counts, functions, etc.</a:t>
            </a:r>
          </a:p>
          <a:p>
            <a:r>
              <a:rPr lang="en-US" sz="2000" dirty="0"/>
              <a:t>Optimize for validation loss, a measure of error</a:t>
            </a:r>
          </a:p>
          <a:p>
            <a:r>
              <a:rPr lang="en-US" sz="2000" dirty="0"/>
              <a:t>Use an external R library to perform the optimization</a:t>
            </a:r>
          </a:p>
          <a:p>
            <a:r>
              <a:rPr lang="en-US" sz="2000" dirty="0"/>
              <a:t>Iteratively receive trial hyperparameters, evaluate them with the </a:t>
            </a:r>
            <a:r>
              <a:rPr lang="en-US" sz="2000" dirty="0" err="1"/>
              <a:t>obj</a:t>
            </a:r>
            <a:r>
              <a:rPr lang="en-US" sz="2000" dirty="0"/>
              <a:t>() function, return results</a:t>
            </a:r>
          </a:p>
          <a:p>
            <a:r>
              <a:rPr lang="en-US" sz="2000" dirty="0"/>
              <a:t>Algorithm terminates after convergence or iteration limit</a:t>
            </a:r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6789633" y="1176810"/>
            <a:ext cx="526848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b = true,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1;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b;      b=c,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+ 1)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c;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== "DONE")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finals =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c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 false;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 else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split(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results[];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 in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 % (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restart,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results[j]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 = join(results,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EQR_put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(ME, result)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=&gt; c = true;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770" y="3269690"/>
            <a:ext cx="4846207" cy="286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42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EMEWS workflow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8624416" cy="4047778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2000" dirty="0"/>
              <a:t>The core novel contributions of EMEWS are shown in green, these allow the Swift script to access a running </a:t>
            </a:r>
            <a:r>
              <a:rPr lang="en-US" sz="2000" b="1" dirty="0"/>
              <a:t>Model Exploration</a:t>
            </a:r>
            <a:r>
              <a:rPr lang="en-US" sz="2000" b="1" dirty="0">
                <a:solidFill>
                  <a:srgbClr val="000000"/>
                </a:solidFill>
              </a:rPr>
              <a:t> (ME)</a:t>
            </a:r>
            <a:r>
              <a:rPr lang="en-US" sz="2000" dirty="0"/>
              <a:t> algorithm, and create an </a:t>
            </a:r>
            <a:r>
              <a:rPr lang="en-US" sz="2000" b="1" dirty="0">
                <a:solidFill>
                  <a:srgbClr val="000000"/>
                </a:solidFill>
              </a:rPr>
              <a:t>inversion of control</a:t>
            </a:r>
            <a:r>
              <a:rPr lang="en-US" sz="2000" dirty="0"/>
              <a:t> </a:t>
            </a:r>
            <a:r>
              <a:rPr lang="en-US" sz="2000" b="1" dirty="0"/>
              <a:t>(</a:t>
            </a:r>
            <a:r>
              <a:rPr lang="en-US" sz="2000" b="1" dirty="0" err="1"/>
              <a:t>IoC</a:t>
            </a:r>
            <a:r>
              <a:rPr lang="en-US" sz="2000" b="1" dirty="0"/>
              <a:t>)</a:t>
            </a:r>
            <a:r>
              <a:rPr lang="en-US" sz="2000" dirty="0"/>
              <a:t> workflow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Both green and blue boxes accept</a:t>
            </a:r>
            <a:r>
              <a:rPr lang="en-US" sz="2000" b="1" dirty="0">
                <a:solidFill>
                  <a:srgbClr val="000000"/>
                </a:solidFill>
              </a:rPr>
              <a:t> existing, generic multi-language code- </a:t>
            </a:r>
            <a:r>
              <a:rPr lang="en-US" sz="2000" dirty="0">
                <a:solidFill>
                  <a:srgbClr val="000000"/>
                </a:solidFill>
              </a:rPr>
              <a:t>could be anything; we use </a:t>
            </a:r>
            <a:r>
              <a:rPr lang="en-US" sz="2000" b="1" dirty="0">
                <a:solidFill>
                  <a:srgbClr val="007836"/>
                </a:solidFill>
              </a:rPr>
              <a:t>optimization </a:t>
            </a:r>
            <a:r>
              <a:rPr lang="en-US" sz="2000" dirty="0">
                <a:solidFill>
                  <a:srgbClr val="000000"/>
                </a:solidFill>
              </a:rPr>
              <a:t>and </a:t>
            </a:r>
            <a:r>
              <a:rPr lang="en-US" sz="2000" b="1" dirty="0">
                <a:solidFill>
                  <a:srgbClr val="0070C0"/>
                </a:solidFill>
              </a:rPr>
              <a:t>deep learning modules</a:t>
            </a: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000000"/>
                </a:solidFill>
              </a:rPr>
              <a:t>http://</a:t>
            </a:r>
            <a:r>
              <a:rPr lang="en-US" sz="2000" b="1" dirty="0" smtClean="0">
                <a:solidFill>
                  <a:srgbClr val="000000"/>
                </a:solidFill>
              </a:rPr>
              <a:t>emews.org</a:t>
            </a:r>
          </a:p>
          <a:p>
            <a:pPr>
              <a:lnSpc>
                <a:spcPct val="110000"/>
              </a:lnSpc>
            </a:pPr>
            <a:endParaRPr lang="en-US" sz="2000" b="1" dirty="0">
              <a:solidFill>
                <a:srgbClr val="000000"/>
              </a:solidFill>
            </a:endParaRPr>
          </a:p>
          <a:p>
            <a:pPr>
              <a:lnSpc>
                <a:spcPct val="110000"/>
              </a:lnSpc>
            </a:pPr>
            <a:endParaRPr lang="en-US" sz="2000" b="1" dirty="0">
              <a:solidFill>
                <a:srgbClr val="000000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Ozik, Collier, and Wozniak.  From desktop to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large-scale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exploration with Swift/T.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Proc. Winter Simulation Conference 2016.</a:t>
            </a:r>
          </a:p>
          <a:p>
            <a:endParaRPr lang="en-US" sz="2000" b="1" dirty="0">
              <a:solidFill>
                <a:srgbClr val="000000"/>
              </a:solidFill>
            </a:endParaRP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877" y="3440329"/>
            <a:ext cx="5618284" cy="33222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8041" y="902208"/>
            <a:ext cx="1094364" cy="213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24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s (Wide Screen)">
  <a:themeElements>
    <a:clrScheme name="ECP color palette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66092"/>
      </a:accent1>
      <a:accent2>
        <a:srgbClr val="84B641"/>
      </a:accent2>
      <a:accent3>
        <a:srgbClr val="43B1E5"/>
      </a:accent3>
      <a:accent4>
        <a:srgbClr val="DA1F28"/>
      </a:accent4>
      <a:accent5>
        <a:srgbClr val="CC9900"/>
      </a:accent5>
      <a:accent6>
        <a:srgbClr val="0070B9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ANDLELib_ECP_2019" id="{8C0C58F9-E13D-C749-9CD8-D6ACD55E54AE}" vid="{C7F1EDA4-5412-C244-BA03-3C19A48BF1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3156C96291C349BBF8B640319D465D" ma:contentTypeVersion="0" ma:contentTypeDescription="Create a new document." ma:contentTypeScope="" ma:versionID="8a71be8d30b42e8e74cf70a4a4cbda4c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9E20559-B232-4371-8690-E3D8007EDB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0EC660-24D0-43A0-AE5E-E274115E726B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85F602D-FF92-4BDD-B4C2-093468CCF7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25299</TotalTime>
  <Words>1121</Words>
  <Application>Microsoft Office PowerPoint</Application>
  <PresentationFormat>Custom</PresentationFormat>
  <Paragraphs>177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Presentations (Wide Screen)</vt:lpstr>
      <vt:lpstr>CANDLE Tutorial: Workflow Technologies</vt:lpstr>
      <vt:lpstr>Talk Outline</vt:lpstr>
      <vt:lpstr>Deep learning on supercomputers</vt:lpstr>
      <vt:lpstr>CANDLE/Supervisor Goals</vt:lpstr>
      <vt:lpstr>CANDLE/Supervisor overview</vt:lpstr>
      <vt:lpstr>CANDLE/Supervisor Implementation</vt:lpstr>
      <vt:lpstr>Example: Robustness under noise</vt:lpstr>
      <vt:lpstr>Example: Hyperparameter optimization</vt:lpstr>
      <vt:lpstr>EMEWS workflow structure</vt:lpstr>
      <vt:lpstr>Example: Data analysis workflow</vt:lpstr>
      <vt:lpstr>Advanced data management</vt:lpstr>
      <vt:lpstr>Next steps in exascale learning</vt:lpstr>
      <vt:lpstr>Thanks</vt:lpstr>
      <vt:lpstr>Questions?</vt:lpstr>
      <vt:lpstr>Acknowledgments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Justin Wozniak</cp:lastModifiedBy>
  <cp:revision>484</cp:revision>
  <cp:lastPrinted>2019-01-14T20:07:20Z</cp:lastPrinted>
  <dcterms:created xsi:type="dcterms:W3CDTF">2015-03-03T13:47:39Z</dcterms:created>
  <dcterms:modified xsi:type="dcterms:W3CDTF">2020-02-04T17:38:01Z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0x010100693156C96291C349BBF8B640319D465D</vt:lpwstr>
  </property>
</Properties>
</file>